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3" r:id="rId8"/>
    <p:sldId id="332" r:id="rId9"/>
    <p:sldId id="298" r:id="rId10"/>
    <p:sldId id="334" r:id="rId11"/>
    <p:sldId id="262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5174"/>
  </p:normalViewPr>
  <p:slideViewPr>
    <p:cSldViewPr snapToGrid="0" snapToObjects="1">
      <p:cViewPr varScale="1">
        <p:scale>
          <a:sx n="86" d="100"/>
          <a:sy n="86" d="100"/>
        </p:scale>
        <p:origin x="1548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608A3-AF7E-BB70-F515-561503C89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87E816-4BEB-6F55-C3F4-F10F2394F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706323-ECB8-8ACF-6257-DF49867F9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AF878D-79ED-9770-18B0-79CCB3499A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84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nem0nic7/adsc/blob/main/05-jupyter-labs-eda-dataviz-v2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Samuel Grant Allison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11/18/2025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https://github.com/mnem0nic7/adsc/blob/main/01-jupyter-labs-spacex-data-collection-api-v2.ipynb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7" name="Picture 6" descr="A diagram of a rectangle with arrows&#10;&#10;AI-generated content may be incorrect.">
            <a:extLst>
              <a:ext uri="{FF2B5EF4-FFF2-40B4-BE49-F238E27FC236}">
                <a16:creationId xmlns:a16="http://schemas.microsoft.com/office/drawing/2014/main" id="{06FDFDA6-F719-6D24-23A2-1EEED9E2A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888" y="1385023"/>
            <a:ext cx="1394420" cy="464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https://github.com/mnem0nic7/adsc/blob/main/02-jupyter-labs-webscraping.ipynb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 descr="A diagram of a data flow&#10;&#10;AI-generated content may be incorrect.">
            <a:extLst>
              <a:ext uri="{FF2B5EF4-FFF2-40B4-BE49-F238E27FC236}">
                <a16:creationId xmlns:a16="http://schemas.microsoft.com/office/drawing/2014/main" id="{B7D00039-7FA9-5E1A-E4A0-316B87D06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937" y="1383818"/>
            <a:ext cx="1520819" cy="48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820561" cy="4351338"/>
          </a:xfrm>
          <a:prstGeom prst="rect">
            <a:avLst/>
          </a:prstGeom>
        </p:spPr>
        <p:txBody>
          <a:bodyPr/>
          <a:lstStyle/>
          <a:p>
            <a:r>
              <a:rPr lang="en-US" sz="2000" dirty="0"/>
              <a:t>https://github.com/mnem0nic7/adsc/blob/main/03-labs-jupyter-spacex-Data%20wrangling-v2.ipynb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3" name="Picture 2" descr="A diagram of a data flow&#10;&#10;AI-generated content may be incorrect.">
            <a:extLst>
              <a:ext uri="{FF2B5EF4-FFF2-40B4-BE49-F238E27FC236}">
                <a16:creationId xmlns:a16="http://schemas.microsoft.com/office/drawing/2014/main" id="{29D5B888-00AF-EE2A-E618-AC3D6DBD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109" y="474726"/>
            <a:ext cx="1429144" cy="590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3458" y="1273214"/>
            <a:ext cx="11053823" cy="5359079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r>
              <a:rPr lang="en-US" sz="2000" b="1" dirty="0">
                <a:latin typeface="Abadi" panose="020B0604020104020204" pitchFamily="34" charset="0"/>
              </a:rPr>
              <a:t>Scatter Plots (Seaborn </a:t>
            </a:r>
            <a:r>
              <a:rPr lang="en-US" sz="2000" b="1" dirty="0" err="1">
                <a:latin typeface="Abadi" panose="020B0604020104020204" pitchFamily="34" charset="0"/>
              </a:rPr>
              <a:t>Catplot</a:t>
            </a:r>
            <a:r>
              <a:rPr lang="en-US" sz="2000" b="1" dirty="0">
                <a:latin typeface="Abadi" panose="020B0604020104020204" pitchFamily="34" charset="0"/>
              </a:rPr>
              <a:t>)</a:t>
            </a:r>
          </a:p>
          <a:p>
            <a:pPr lvl="1"/>
            <a:r>
              <a:rPr lang="en-US" sz="2000" dirty="0" err="1">
                <a:latin typeface="Abadi" panose="020B0604020104020204" pitchFamily="34" charset="0"/>
              </a:rPr>
              <a:t>FlightNumber</a:t>
            </a:r>
            <a:r>
              <a:rPr lang="en-US" sz="2000" dirty="0">
                <a:latin typeface="Abadi" panose="020B0604020104020204" pitchFamily="34" charset="0"/>
              </a:rPr>
              <a:t> vs </a:t>
            </a:r>
            <a:r>
              <a:rPr lang="en-US" sz="2000" dirty="0" err="1">
                <a:latin typeface="Abadi" panose="020B0604020104020204" pitchFamily="34" charset="0"/>
              </a:rPr>
              <a:t>PayloadMass</a:t>
            </a:r>
            <a:endParaRPr lang="en-US" sz="2000" dirty="0">
              <a:latin typeface="Abadi" panose="020B0604020104020204" pitchFamily="34" charset="0"/>
            </a:endParaRPr>
          </a:p>
          <a:p>
            <a:pPr lvl="1"/>
            <a:r>
              <a:rPr lang="en-US" sz="2000" dirty="0" err="1">
                <a:latin typeface="Abadi" panose="020B0604020104020204" pitchFamily="34" charset="0"/>
              </a:rPr>
              <a:t>FlightNumber</a:t>
            </a:r>
            <a:r>
              <a:rPr lang="en-US" sz="2000" dirty="0">
                <a:latin typeface="Abadi" panose="020B0604020104020204" pitchFamily="34" charset="0"/>
              </a:rPr>
              <a:t> vs </a:t>
            </a:r>
            <a:r>
              <a:rPr lang="en-US" sz="2000" dirty="0" err="1">
                <a:latin typeface="Abadi" panose="020B0604020104020204" pitchFamily="34" charset="0"/>
              </a:rPr>
              <a:t>LaunchSite</a:t>
            </a:r>
            <a:endParaRPr lang="en-US" sz="2000" dirty="0">
              <a:latin typeface="Abadi" panose="020B0604020104020204" pitchFamily="34" charset="0"/>
            </a:endParaRPr>
          </a:p>
          <a:p>
            <a:pPr lvl="1"/>
            <a:r>
              <a:rPr lang="en-US" sz="2000" dirty="0" err="1">
                <a:latin typeface="Abadi" panose="020B0604020104020204" pitchFamily="34" charset="0"/>
              </a:rPr>
              <a:t>PayloadMass</a:t>
            </a:r>
            <a:r>
              <a:rPr lang="en-US" sz="2000" dirty="0">
                <a:latin typeface="Abadi" panose="020B0604020104020204" pitchFamily="34" charset="0"/>
              </a:rPr>
              <a:t> vs </a:t>
            </a:r>
            <a:r>
              <a:rPr lang="en-US" sz="2000" dirty="0" err="1">
                <a:latin typeface="Abadi" panose="020B0604020104020204" pitchFamily="34" charset="0"/>
              </a:rPr>
              <a:t>LaunchSite</a:t>
            </a:r>
            <a:endParaRPr lang="en-US" sz="2000" dirty="0">
              <a:latin typeface="Abadi" panose="020B0604020104020204" pitchFamily="34" charset="0"/>
            </a:endParaRPr>
          </a:p>
          <a:p>
            <a:pPr lvl="1"/>
            <a:r>
              <a:rPr lang="en-US" sz="2000" dirty="0" err="1">
                <a:latin typeface="Abadi" panose="020B0604020104020204" pitchFamily="34" charset="0"/>
              </a:rPr>
              <a:t>FlightNumber</a:t>
            </a:r>
            <a:r>
              <a:rPr lang="en-US" sz="2000" dirty="0">
                <a:latin typeface="Abadi" panose="020B0604020104020204" pitchFamily="34" charset="0"/>
              </a:rPr>
              <a:t> vs Orbit</a:t>
            </a:r>
          </a:p>
          <a:p>
            <a:pPr lvl="1"/>
            <a:r>
              <a:rPr lang="en-US" sz="2000" dirty="0" err="1">
                <a:latin typeface="Abadi" panose="020B0604020104020204" pitchFamily="34" charset="0"/>
              </a:rPr>
              <a:t>PayloadMass</a:t>
            </a:r>
            <a:r>
              <a:rPr lang="en-US" sz="2000" dirty="0">
                <a:latin typeface="Abadi" panose="020B0604020104020204" pitchFamily="34" charset="0"/>
              </a:rPr>
              <a:t> vs Orbit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Bar Chart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Success Rate by Orbit</a:t>
            </a:r>
          </a:p>
          <a:p>
            <a:r>
              <a:rPr lang="en-US" sz="2000" b="1" dirty="0">
                <a:latin typeface="Abadi" panose="020B0604020104020204" pitchFamily="34" charset="0"/>
              </a:rPr>
              <a:t>Line Chart</a:t>
            </a:r>
          </a:p>
          <a:p>
            <a:pPr lvl="1"/>
            <a:r>
              <a:rPr lang="en-US" sz="1600" b="1" dirty="0">
                <a:latin typeface="Abadi" panose="020B0604020104020204" pitchFamily="34" charset="0"/>
              </a:rPr>
              <a:t>Year vs Success Rate</a:t>
            </a:r>
            <a:endParaRPr lang="en-US" sz="1600" dirty="0">
              <a:latin typeface="Abadi" panose="020B0604020104020204" pitchFamily="34" charset="0"/>
            </a:endParaRPr>
          </a:p>
          <a:p>
            <a:r>
              <a:rPr lang="en-US" sz="2000" b="1" dirty="0">
                <a:latin typeface="Abadi" panose="020B0604020104020204" pitchFamily="34" charset="0"/>
              </a:rPr>
              <a:t>Interactive Maps (Folium)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Launch Site Locations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Success/Failure Markers:</a:t>
            </a:r>
          </a:p>
          <a:p>
            <a:pPr lvl="1"/>
            <a:r>
              <a:rPr lang="en-US" sz="1600" dirty="0">
                <a:latin typeface="Abadi" panose="020B0604020104020204" pitchFamily="34" charset="0"/>
              </a:rPr>
              <a:t>Proximity Analysis</a:t>
            </a:r>
          </a:p>
          <a:p>
            <a:pPr lvl="1"/>
            <a:endParaRPr lang="en-US" sz="2400" b="1" dirty="0">
              <a:latin typeface="Abadi" panose="020B0604020104020204" pitchFamily="34" charset="0"/>
            </a:endParaRPr>
          </a:p>
          <a:p>
            <a:pPr lvl="1"/>
            <a:endParaRPr lang="en-US" sz="2400" b="1" dirty="0">
              <a:latin typeface="Abadi" panose="020B0604020104020204" pitchFamily="34" charset="0"/>
            </a:endParaRPr>
          </a:p>
          <a:p>
            <a:r>
              <a:rPr lang="en-US" sz="2000" b="1" dirty="0">
                <a:latin typeface="Abadi" panose="020B0604020104020204" pitchFamily="34" charset="0"/>
              </a:rPr>
              <a:t>Key Insights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Experience (flight number) strongly correlates with landing success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Payload mass is critical constraint for first-stage recovery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Launch site selection affects success rates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GTO orbit remains most challenging regardless of experience</a:t>
            </a:r>
          </a:p>
          <a:p>
            <a:pPr lvl="1"/>
            <a:r>
              <a:rPr lang="en-US" sz="2000" dirty="0">
                <a:latin typeface="Abadi" panose="020B0604020104020204" pitchFamily="34" charset="0"/>
              </a:rPr>
              <a:t>Success rate increased from 40% (2013) to 80%+ (2017)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https://github.com/mnem0nic7/adsc/blob/main/05-jupyter-labs-eda-dataviz-v2.ipynb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0310" y="1284790"/>
            <a:ext cx="11019098" cy="4873123"/>
          </a:xfrm>
          <a:prstGeom prst="rect">
            <a:avLst/>
          </a:prstGeom>
        </p:spPr>
        <p:txBody>
          <a:bodyPr lIns="91440" tIns="45720" rIns="91440" bIns="45720" numCol="2" anchor="t"/>
          <a:lstStyle/>
          <a:p>
            <a:r>
              <a:rPr lang="en-US" sz="1600" dirty="0">
                <a:latin typeface="Abadi" panose="020B0604020104020204" pitchFamily="34" charset="0"/>
              </a:rPr>
              <a:t>SELECT DISTINCT "</a:t>
            </a:r>
            <a:r>
              <a:rPr lang="en-US" sz="1600" dirty="0" err="1">
                <a:latin typeface="Abadi" panose="020B0604020104020204" pitchFamily="34" charset="0"/>
              </a:rPr>
              <a:t>Launch_Site</a:t>
            </a:r>
            <a:r>
              <a:rPr lang="en-US" sz="1600" dirty="0">
                <a:latin typeface="Abadi" panose="020B0604020104020204" pitchFamily="34" charset="0"/>
              </a:rPr>
              <a:t>" - Identified all unique SpaceX launch locations</a:t>
            </a:r>
          </a:p>
          <a:p>
            <a:r>
              <a:rPr lang="en-US" sz="1600" dirty="0">
                <a:latin typeface="Abadi" panose="020B0604020104020204" pitchFamily="34" charset="0"/>
              </a:rPr>
              <a:t>SELECT * WHERE "</a:t>
            </a:r>
            <a:r>
              <a:rPr lang="en-US" sz="1600" dirty="0" err="1">
                <a:latin typeface="Abadi" panose="020B0604020104020204" pitchFamily="34" charset="0"/>
              </a:rPr>
              <a:t>Launch_Site</a:t>
            </a:r>
            <a:r>
              <a:rPr lang="en-US" sz="1600" dirty="0">
                <a:latin typeface="Abadi" panose="020B0604020104020204" pitchFamily="34" charset="0"/>
              </a:rPr>
              <a:t>" LIKE 'CCA%' LIMIT 5 - Retrieved 5 records from Cape Canaveral Air Force Station sites</a:t>
            </a:r>
          </a:p>
          <a:p>
            <a:r>
              <a:rPr lang="en-US" sz="1600" dirty="0">
                <a:latin typeface="Abadi" panose="020B0604020104020204" pitchFamily="34" charset="0"/>
              </a:rPr>
              <a:t>SELECT SUM("PAYLOAD_MASS__KG_") WHERE "Customer" = 'NASA (CRS)' - Calculated total payload carried for NASA CRS missions</a:t>
            </a:r>
          </a:p>
          <a:p>
            <a:r>
              <a:rPr lang="en-US" sz="1600" dirty="0">
                <a:latin typeface="Abadi" panose="020B0604020104020204" pitchFamily="34" charset="0"/>
              </a:rPr>
              <a:t>SELECT AVG("PAYLOAD_MASS__KG_") WHERE "</a:t>
            </a:r>
            <a:r>
              <a:rPr lang="en-US" sz="1600" dirty="0" err="1"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latin typeface="Abadi" panose="020B0604020104020204" pitchFamily="34" charset="0"/>
              </a:rPr>
              <a:t>" = 'F9 v1.1' - Computed average payload for Falcon 9 v1.1 booster</a:t>
            </a:r>
          </a:p>
          <a:p>
            <a:r>
              <a:rPr lang="en-US" sz="1600" dirty="0">
                <a:latin typeface="Abadi" panose="020B0604020104020204" pitchFamily="34" charset="0"/>
              </a:rPr>
              <a:t>SELECT MIN(Date) WHERE "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" = 'Success (ground pad)' - Found earliest successful ground pad landing date</a:t>
            </a:r>
          </a:p>
          <a:p>
            <a:r>
              <a:rPr lang="en-US" sz="1600" dirty="0">
                <a:latin typeface="Abadi" panose="020B0604020104020204" pitchFamily="34" charset="0"/>
              </a:rPr>
              <a:t>SELECT "</a:t>
            </a:r>
            <a:r>
              <a:rPr lang="en-US" sz="1600" dirty="0" err="1"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latin typeface="Abadi" panose="020B0604020104020204" pitchFamily="34" charset="0"/>
              </a:rPr>
              <a:t>" WHERE "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" = 'Success (drone ship)' AND "PAYLOAD_MASS__KG_" BETWEEN 4000 AND 6000 - Identified boosters with successful drone ship landings in specific payload range</a:t>
            </a:r>
            <a:endParaRPr lang="en-US" sz="1600" b="1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  <a:p>
            <a:r>
              <a:rPr lang="en-US" sz="1600" dirty="0">
                <a:latin typeface="Abadi" panose="020B0604020104020204" pitchFamily="34" charset="0"/>
              </a:rPr>
              <a:t>SELECT "</a:t>
            </a:r>
            <a:r>
              <a:rPr lang="en-US" sz="1600" dirty="0" err="1">
                <a:latin typeface="Abadi" panose="020B0604020104020204" pitchFamily="34" charset="0"/>
              </a:rPr>
              <a:t>Mission_Outcome</a:t>
            </a:r>
            <a:r>
              <a:rPr lang="en-US" sz="1600" dirty="0">
                <a:latin typeface="Abadi" panose="020B0604020104020204" pitchFamily="34" charset="0"/>
              </a:rPr>
              <a:t>", COUNT(*) GROUP BY "</a:t>
            </a:r>
            <a:r>
              <a:rPr lang="en-US" sz="1600" dirty="0" err="1">
                <a:latin typeface="Abadi" panose="020B0604020104020204" pitchFamily="34" charset="0"/>
              </a:rPr>
              <a:t>Mission_Outcome</a:t>
            </a:r>
            <a:r>
              <a:rPr lang="en-US" sz="1600" dirty="0">
                <a:latin typeface="Abadi" panose="020B0604020104020204" pitchFamily="34" charset="0"/>
              </a:rPr>
              <a:t>" - Aggregated total successful and failed missions</a:t>
            </a:r>
            <a:endParaRPr lang="en-US" sz="1600" b="1" dirty="0">
              <a:latin typeface="Abadi" panose="020B0604020104020204" pitchFamily="34" charset="0"/>
            </a:endParaRPr>
          </a:p>
          <a:p>
            <a:r>
              <a:rPr lang="en-US" sz="1600" dirty="0">
                <a:latin typeface="Abadi" panose="020B0604020104020204" pitchFamily="34" charset="0"/>
              </a:rPr>
              <a:t>SELECT "</a:t>
            </a:r>
            <a:r>
              <a:rPr lang="en-US" sz="1600" dirty="0" err="1"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latin typeface="Abadi" panose="020B0604020104020204" pitchFamily="34" charset="0"/>
              </a:rPr>
              <a:t>" WHERE "PAYLOAD_MASS__KG_" = (SELECT MAX("PAYLOAD_MASS__KG_")) - Used subquery to find boosters carrying heaviest payloads</a:t>
            </a:r>
          </a:p>
          <a:p>
            <a:r>
              <a:rPr lang="en-US" sz="1600" dirty="0">
                <a:latin typeface="Abadi" panose="020B0604020104020204" pitchFamily="34" charset="0"/>
              </a:rPr>
              <a:t>SELECT </a:t>
            </a:r>
            <a:r>
              <a:rPr lang="en-US" sz="1600" dirty="0" err="1">
                <a:latin typeface="Abadi" panose="020B0604020104020204" pitchFamily="34" charset="0"/>
              </a:rPr>
              <a:t>substr</a:t>
            </a:r>
            <a:r>
              <a:rPr lang="en-US" sz="1600" dirty="0">
                <a:latin typeface="Abadi" panose="020B0604020104020204" pitchFamily="34" charset="0"/>
              </a:rPr>
              <a:t>(Date, 6, 2) as Month, "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", "</a:t>
            </a:r>
            <a:r>
              <a:rPr lang="en-US" sz="1600" dirty="0" err="1">
                <a:latin typeface="Abadi" panose="020B0604020104020204" pitchFamily="34" charset="0"/>
              </a:rPr>
              <a:t>Booster_Version</a:t>
            </a:r>
            <a:r>
              <a:rPr lang="en-US" sz="1600" dirty="0">
                <a:latin typeface="Abadi" panose="020B0604020104020204" pitchFamily="34" charset="0"/>
              </a:rPr>
              <a:t>", "</a:t>
            </a:r>
            <a:r>
              <a:rPr lang="en-US" sz="1600" dirty="0" err="1">
                <a:latin typeface="Abadi" panose="020B0604020104020204" pitchFamily="34" charset="0"/>
              </a:rPr>
              <a:t>Launch_Site</a:t>
            </a:r>
            <a:r>
              <a:rPr lang="en-US" sz="1600" dirty="0">
                <a:latin typeface="Abadi" panose="020B0604020104020204" pitchFamily="34" charset="0"/>
              </a:rPr>
              <a:t>" WHERE "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" = 'Failure (drone ship)' AND </a:t>
            </a:r>
            <a:r>
              <a:rPr lang="en-US" sz="1600" dirty="0" err="1">
                <a:latin typeface="Abadi" panose="020B0604020104020204" pitchFamily="34" charset="0"/>
              </a:rPr>
              <a:t>substr</a:t>
            </a:r>
            <a:r>
              <a:rPr lang="en-US" sz="1600" dirty="0">
                <a:latin typeface="Abadi" panose="020B0604020104020204" pitchFamily="34" charset="0"/>
              </a:rPr>
              <a:t>(Date, 0, 5) = '2015' - Extracted month and failure details for 2015 drone ship attempts</a:t>
            </a:r>
          </a:p>
          <a:p>
            <a:r>
              <a:rPr lang="en-US" sz="1600" dirty="0">
                <a:latin typeface="Abadi" panose="020B0604020104020204" pitchFamily="34" charset="0"/>
              </a:rPr>
              <a:t>SELECT "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", COUNT(*) GROUP BY "</a:t>
            </a:r>
            <a:r>
              <a:rPr lang="en-US" sz="1600" dirty="0" err="1">
                <a:latin typeface="Abadi" panose="020B0604020104020204" pitchFamily="34" charset="0"/>
              </a:rPr>
              <a:t>Landing_Outcome</a:t>
            </a:r>
            <a:r>
              <a:rPr lang="en-US" sz="1600" dirty="0">
                <a:latin typeface="Abadi" panose="020B0604020104020204" pitchFamily="34" charset="0"/>
              </a:rPr>
              <a:t>" ORDER BY COUNT DESC WHERE Date BETWEEN '2010-06-04' AND '2017-03-20' - Ranked landing outcomes by frequency within specified date range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https://github.com/mnem0nic7/adsc/blob/main/04-jupyter-labs-eda-sql-coursera_sqllite.ipynb</a:t>
            </a:r>
            <a:endParaRPr lang="en-US" sz="1600" dirty="0">
              <a:latin typeface="Abadi" panose="020B0604020104020204" pitchFamily="34" charset="0"/>
            </a:endParaRPr>
          </a:p>
          <a:p>
            <a:endParaRPr lang="en-US" sz="16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2000" b="1" dirty="0"/>
              <a:t>Base Map</a:t>
            </a:r>
            <a:r>
              <a:rPr lang="en-US" sz="2000" dirty="0"/>
              <a:t>: OpenStreetMap centered on NASA JSC with geographic context</a:t>
            </a:r>
          </a:p>
          <a:p>
            <a:r>
              <a:rPr lang="en-US" sz="2000" b="1" dirty="0"/>
              <a:t>Launch Site Circles</a:t>
            </a:r>
            <a:r>
              <a:rPr lang="en-US" sz="2000" dirty="0"/>
              <a:t>: 1000m radius orange circles marking all 4 SpaceX sites</a:t>
            </a:r>
          </a:p>
          <a:p>
            <a:r>
              <a:rPr lang="en-US" sz="2000" b="1" dirty="0"/>
              <a:t>Text Markers</a:t>
            </a:r>
            <a:r>
              <a:rPr lang="en-US" sz="2000" dirty="0"/>
              <a:t>: Custom HTML labels identifying each launch location</a:t>
            </a:r>
          </a:p>
          <a:p>
            <a:r>
              <a:rPr lang="en-US" sz="2000" b="1" dirty="0"/>
              <a:t>Marker Cluster</a:t>
            </a:r>
            <a:r>
              <a:rPr lang="en-US" sz="2000" dirty="0"/>
              <a:t>: Groups 90+ individual launch records to prevent clutter</a:t>
            </a:r>
          </a:p>
          <a:p>
            <a:r>
              <a:rPr lang="en-US" sz="2000" b="1" dirty="0"/>
              <a:t>Color-Coded Launch Markers</a:t>
            </a:r>
            <a:r>
              <a:rPr lang="en-US" sz="2000" dirty="0"/>
              <a:t>: Green (success) / Red (failure) for outcome visualization</a:t>
            </a:r>
          </a:p>
          <a:p>
            <a:r>
              <a:rPr lang="en-US" sz="2000" b="1" dirty="0"/>
              <a:t>Mouse Position Tool</a:t>
            </a:r>
            <a:r>
              <a:rPr lang="en-US" sz="2000" dirty="0"/>
              <a:t>: Real-time coordinate display for proximity measurements</a:t>
            </a:r>
          </a:p>
          <a:p>
            <a:r>
              <a:rPr lang="en-US" sz="2000" b="1" dirty="0"/>
              <a:t>Distance Markers</a:t>
            </a:r>
            <a:r>
              <a:rPr lang="en-US" sz="2000" dirty="0"/>
              <a:t>: Show calculated distances to coastline, railway, highway, city</a:t>
            </a:r>
          </a:p>
          <a:p>
            <a:r>
              <a:rPr lang="en-US" sz="2000" b="1" dirty="0" err="1"/>
              <a:t>PolyLines</a:t>
            </a:r>
            <a:r>
              <a:rPr lang="en-US" sz="2000" dirty="0"/>
              <a:t>: Connect launch sites to infrastructure 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https://github.com/mnem0nic7/adsc/blob/main/06-lab-jupyter-launch-site-location-v2.ipynb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137" y="1307939"/>
            <a:ext cx="11215867" cy="4869024"/>
          </a:xfrm>
          <a:prstGeom prst="rect">
            <a:avLst/>
          </a:prstGeom>
        </p:spPr>
        <p:txBody>
          <a:bodyPr vert="horz" lIns="91440" tIns="45720" rIns="91440" bIns="45720" numCol="2" rtlCol="0" anchor="t">
            <a:noAutofit/>
          </a:bodyPr>
          <a:lstStyle/>
          <a:p>
            <a:r>
              <a:rPr lang="en-US" sz="1200" b="1" dirty="0"/>
              <a:t> Pie Chart - Launch Success Analysis</a:t>
            </a:r>
          </a:p>
          <a:p>
            <a:pPr lvl="1"/>
            <a:r>
              <a:rPr lang="en-US" sz="1200" b="1" dirty="0"/>
              <a:t>Type</a:t>
            </a:r>
            <a:r>
              <a:rPr lang="en-US" sz="1200" dirty="0"/>
              <a:t>: Interactive pie chart with dynamic data</a:t>
            </a:r>
          </a:p>
          <a:p>
            <a:pPr lvl="1"/>
            <a:r>
              <a:rPr lang="en-US" sz="1200" b="1" dirty="0"/>
              <a:t>All Sites</a:t>
            </a:r>
            <a:r>
              <a:rPr lang="en-US" sz="1200" dirty="0"/>
              <a:t>: Shows total successful launches distributed by site</a:t>
            </a:r>
          </a:p>
          <a:p>
            <a:pPr lvl="1"/>
            <a:r>
              <a:rPr lang="en-US" sz="1200" b="1" dirty="0"/>
              <a:t>Single Site</a:t>
            </a:r>
            <a:r>
              <a:rPr lang="en-US" sz="1200" dirty="0"/>
              <a:t>: Shows Success vs. Failure ratio for selected site</a:t>
            </a:r>
          </a:p>
          <a:p>
            <a:pPr lvl="1"/>
            <a:r>
              <a:rPr lang="en-US" sz="1200" b="1" dirty="0"/>
              <a:t>Why Added</a:t>
            </a:r>
            <a:r>
              <a:rPr lang="en-US" sz="1200" dirty="0"/>
              <a:t>: Quickly compare success rates across sites; identify which locations have best performance; visualize success/failure proportions per site</a:t>
            </a:r>
          </a:p>
          <a:p>
            <a:r>
              <a:rPr lang="en-US" sz="1200" b="1" dirty="0"/>
              <a:t>2. Scatter Plot - Payload vs. Success Correlation</a:t>
            </a:r>
          </a:p>
          <a:p>
            <a:pPr lvl="1"/>
            <a:r>
              <a:rPr lang="en-US" sz="1200" b="1" dirty="0"/>
              <a:t>Type</a:t>
            </a:r>
            <a:r>
              <a:rPr lang="en-US" sz="1200" dirty="0"/>
              <a:t>: Interactive scatter plot with color-coded booster versions</a:t>
            </a:r>
          </a:p>
          <a:p>
            <a:pPr lvl="1"/>
            <a:r>
              <a:rPr lang="en-US" sz="1200" b="1" dirty="0"/>
              <a:t>Axes</a:t>
            </a:r>
            <a:r>
              <a:rPr lang="en-US" sz="1200" dirty="0"/>
              <a:t>: Payload Mass (kg) vs. Launch Outcome (0=failure, 1=success)</a:t>
            </a:r>
          </a:p>
          <a:p>
            <a:pPr lvl="1"/>
            <a:r>
              <a:rPr lang="en-US" sz="1200" b="1" dirty="0"/>
              <a:t>Color Coding</a:t>
            </a:r>
            <a:r>
              <a:rPr lang="en-US" sz="1200" dirty="0"/>
              <a:t>: Different booster version categories</a:t>
            </a:r>
          </a:p>
          <a:p>
            <a:pPr lvl="1"/>
            <a:r>
              <a:rPr lang="en-US" sz="1200" b="1" dirty="0"/>
              <a:t>Why Added</a:t>
            </a:r>
            <a:r>
              <a:rPr lang="en-US" sz="1200" dirty="0"/>
              <a:t>: Reveal relationship between payload mass and landing success; identify payload thresholds for successful landings; compare booster performance across payload ranges</a:t>
            </a:r>
          </a:p>
          <a:p>
            <a:r>
              <a:rPr lang="en-US" sz="1200" b="1" dirty="0"/>
              <a:t>Interactive Controls Added:</a:t>
            </a:r>
          </a:p>
          <a:p>
            <a:pPr lvl="1"/>
            <a:r>
              <a:rPr lang="en-US" sz="1200" b="1" dirty="0"/>
              <a:t>Dropdown Menu - Launch Site Selection</a:t>
            </a:r>
          </a:p>
          <a:p>
            <a:pPr lvl="1"/>
            <a:r>
              <a:rPr lang="en-US" sz="1200" b="1" dirty="0"/>
              <a:t>Options</a:t>
            </a:r>
            <a:r>
              <a:rPr lang="en-US" sz="1200" dirty="0"/>
              <a:t>: "All Sites" + 4 individual launch sites (CCAFS LC-40, VAFB SLC-4E, KSC LC-39A, CCAFS SLC-40)</a:t>
            </a:r>
          </a:p>
          <a:p>
            <a:pPr lvl="1"/>
            <a:r>
              <a:rPr lang="en-US" sz="1200" b="1" dirty="0"/>
              <a:t>Default</a:t>
            </a:r>
            <a:r>
              <a:rPr lang="en-US" sz="1200" dirty="0"/>
              <a:t>: ALL sites</a:t>
            </a:r>
          </a:p>
          <a:p>
            <a:pPr lvl="1"/>
            <a:r>
              <a:rPr lang="en-US" sz="1200" b="1" dirty="0"/>
              <a:t>Features</a:t>
            </a:r>
            <a:r>
              <a:rPr lang="en-US" sz="1200" dirty="0"/>
              <a:t>: Searchable dropdown</a:t>
            </a:r>
          </a:p>
          <a:p>
            <a:pPr lvl="1"/>
            <a:r>
              <a:rPr lang="en-US" sz="1200" b="1" dirty="0"/>
              <a:t>Why Added</a:t>
            </a:r>
            <a:r>
              <a:rPr lang="en-US" sz="1200" dirty="0"/>
              <a:t>: Enable users to drill down from overview to site-specific analysis; filter both visualizations simultaneously; support comparative site evaluation</a:t>
            </a:r>
          </a:p>
          <a:p>
            <a:endParaRPr lang="en-US" sz="1200" b="1" dirty="0"/>
          </a:p>
          <a:p>
            <a:endParaRPr lang="en-US" sz="1200" b="1" dirty="0"/>
          </a:p>
          <a:p>
            <a:r>
              <a:rPr lang="en-US" sz="1200" b="1" dirty="0"/>
              <a:t>Range Slider - Payload Mass Filter</a:t>
            </a:r>
          </a:p>
          <a:p>
            <a:pPr lvl="1"/>
            <a:r>
              <a:rPr lang="en-US" sz="1200" b="1" dirty="0"/>
              <a:t>Range</a:t>
            </a:r>
            <a:r>
              <a:rPr lang="en-US" sz="1200" dirty="0"/>
              <a:t>: 0 to 10,000 kg with 1,000 kg increments</a:t>
            </a:r>
          </a:p>
          <a:p>
            <a:pPr lvl="1"/>
            <a:r>
              <a:rPr lang="en-US" sz="1200" b="1" dirty="0"/>
              <a:t>Default</a:t>
            </a:r>
            <a:r>
              <a:rPr lang="en-US" sz="1200" dirty="0"/>
              <a:t>: Full range (min to max payload)</a:t>
            </a:r>
          </a:p>
          <a:p>
            <a:pPr lvl="1"/>
            <a:r>
              <a:rPr lang="en-US" sz="1200" b="1" dirty="0"/>
              <a:t>Why Added</a:t>
            </a:r>
            <a:r>
              <a:rPr lang="en-US" sz="1200" dirty="0"/>
              <a:t>: Isolate payload-specific patterns; filter out edge cases; focus analysis on specific payload categories; investigate success rates within payload bands</a:t>
            </a:r>
          </a:p>
          <a:p>
            <a:r>
              <a:rPr lang="en-US" sz="1200" b="1" dirty="0"/>
              <a:t>Callback Functions:</a:t>
            </a:r>
            <a:endParaRPr lang="en-US" sz="1200" dirty="0"/>
          </a:p>
          <a:p>
            <a:pPr lvl="1"/>
            <a:r>
              <a:rPr lang="en-US" sz="1200" b="1" dirty="0"/>
              <a:t>Pie Chart Callback</a:t>
            </a:r>
            <a:r>
              <a:rPr lang="en-US" sz="1200" dirty="0"/>
              <a:t>: Updates based on dropdown selection (site filter)</a:t>
            </a:r>
          </a:p>
          <a:p>
            <a:pPr lvl="1"/>
            <a:r>
              <a:rPr lang="en-US" sz="1200" b="1" dirty="0"/>
              <a:t>Scatter Plot Callback</a:t>
            </a:r>
            <a:r>
              <a:rPr lang="en-US" sz="1200" dirty="0"/>
              <a:t>: Updates based on BOTH dropdown AND slider (dual filtering)</a:t>
            </a:r>
          </a:p>
          <a:p>
            <a:r>
              <a:rPr lang="en-US" sz="1200" b="1" dirty="0"/>
              <a:t>Why These Interactions:</a:t>
            </a:r>
            <a:endParaRPr lang="en-US" sz="1200" dirty="0"/>
          </a:p>
          <a:p>
            <a:pPr lvl="1"/>
            <a:r>
              <a:rPr lang="en-US" sz="1200" b="1" dirty="0"/>
              <a:t>Dynamic Filtering</a:t>
            </a:r>
            <a:r>
              <a:rPr lang="en-US" sz="1200" dirty="0"/>
              <a:t>: Users explore data without reloading page	</a:t>
            </a:r>
          </a:p>
          <a:p>
            <a:pPr lvl="1"/>
            <a:r>
              <a:rPr lang="en-US" sz="1200" b="1" dirty="0"/>
              <a:t>Multi-dimensional Analysis</a:t>
            </a:r>
            <a:r>
              <a:rPr lang="en-US" sz="1200" dirty="0"/>
              <a:t>: Combine site and payload filters for detailed insights</a:t>
            </a:r>
          </a:p>
          <a:p>
            <a:pPr lvl="1"/>
            <a:r>
              <a:rPr lang="en-US" sz="1200" b="1" dirty="0"/>
              <a:t>Real-time Updates</a:t>
            </a:r>
            <a:r>
              <a:rPr lang="en-US" sz="1200" dirty="0"/>
              <a:t>: Instant visual feedback on filter changes</a:t>
            </a:r>
          </a:p>
          <a:p>
            <a:pPr lvl="1"/>
            <a:r>
              <a:rPr lang="en-US" sz="1200" b="1" dirty="0"/>
              <a:t>User-Driven Exploration</a:t>
            </a:r>
            <a:r>
              <a:rPr lang="en-US" sz="1200" dirty="0"/>
              <a:t>: Empowers users to test hypotheses and discover patterns independently</a:t>
            </a:r>
          </a:p>
          <a:p>
            <a:r>
              <a:rPr lang="en-US" sz="1200" b="1" dirty="0"/>
              <a:t>Key Insights Enabled:</a:t>
            </a:r>
          </a:p>
          <a:p>
            <a:pPr lvl="1"/>
            <a:r>
              <a:rPr lang="en-US" sz="1200" dirty="0"/>
              <a:t>Which sites have highest success rates</a:t>
            </a:r>
          </a:p>
          <a:p>
            <a:pPr lvl="1"/>
            <a:r>
              <a:rPr lang="en-US" sz="1200" dirty="0"/>
              <a:t>Payload mass impact on landing success</a:t>
            </a:r>
          </a:p>
          <a:p>
            <a:pPr lvl="1"/>
            <a:r>
              <a:rPr lang="en-US" sz="1200" dirty="0"/>
              <a:t>Booster version performance across conditions</a:t>
            </a:r>
          </a:p>
          <a:p>
            <a:pPr lvl="1"/>
            <a:r>
              <a:rPr lang="en-US" sz="1200" dirty="0"/>
              <a:t>Optimal payload ranges for specific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https://github.com/mnem0nic7/adsc/blob/main/spacex_dash_app.py</a:t>
            </a:r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86137" y="1284790"/>
            <a:ext cx="10799473" cy="4892173"/>
          </a:xfrm>
          <a:prstGeom prst="rect">
            <a:avLst/>
          </a:prstGeom>
        </p:spPr>
        <p:txBody>
          <a:bodyPr numCol="2">
            <a:noAutofit/>
          </a:bodyPr>
          <a:lstStyle/>
          <a:p>
            <a:r>
              <a:rPr lang="en-US" sz="1200" b="1" dirty="0"/>
              <a:t>1. Data Preparation:</a:t>
            </a:r>
            <a:endParaRPr lang="en-US" sz="1200" dirty="0"/>
          </a:p>
          <a:p>
            <a:pPr lvl="1"/>
            <a:r>
              <a:rPr lang="en-US" sz="1200" dirty="0"/>
              <a:t>Standardized features using </a:t>
            </a:r>
            <a:r>
              <a:rPr lang="en-US" sz="1200" dirty="0" err="1"/>
              <a:t>StandardScaler</a:t>
            </a:r>
            <a:r>
              <a:rPr lang="en-US" sz="1200" dirty="0"/>
              <a:t> (zero mean, unit variance)</a:t>
            </a:r>
          </a:p>
          <a:p>
            <a:pPr lvl="1"/>
            <a:r>
              <a:rPr lang="en-US" sz="1200" dirty="0"/>
              <a:t>Split data: 80% training (72 samples), 20% testing (18 samples)</a:t>
            </a:r>
          </a:p>
          <a:p>
            <a:pPr lvl="1"/>
            <a:r>
              <a:rPr lang="en-US" sz="1200" dirty="0"/>
              <a:t>Created binary target: 1=successful landing, 0=failed landing</a:t>
            </a:r>
          </a:p>
          <a:p>
            <a:r>
              <a:rPr lang="en-US" sz="1200" b="1" dirty="0"/>
              <a:t>2. Model Training Approach:</a:t>
            </a:r>
            <a:endParaRPr lang="en-US" sz="1200" dirty="0"/>
          </a:p>
          <a:p>
            <a:pPr lvl="1"/>
            <a:r>
              <a:rPr lang="en-US" sz="1200" dirty="0"/>
              <a:t>Used </a:t>
            </a:r>
            <a:r>
              <a:rPr lang="en-US" sz="1200" b="1" dirty="0" err="1"/>
              <a:t>GridSearchCV</a:t>
            </a:r>
            <a:r>
              <a:rPr lang="en-US" sz="1200" b="1" dirty="0"/>
              <a:t> with 10-fold cross-validation</a:t>
            </a:r>
            <a:r>
              <a:rPr lang="en-US" sz="1200" dirty="0"/>
              <a:t> for all models</a:t>
            </a:r>
          </a:p>
          <a:p>
            <a:pPr lvl="1"/>
            <a:r>
              <a:rPr lang="en-US" sz="1200" dirty="0"/>
              <a:t>Systematic hyperparameter tuning to find optimal configurations</a:t>
            </a:r>
          </a:p>
          <a:p>
            <a:pPr lvl="1"/>
            <a:r>
              <a:rPr lang="en-US" sz="1200" dirty="0"/>
              <a:t>Trained 4 different classification algorithms in parallel</a:t>
            </a:r>
          </a:p>
          <a:p>
            <a:r>
              <a:rPr lang="en-US" sz="1200" b="1" dirty="0"/>
              <a:t>3. Hyperparameter Optimization:</a:t>
            </a:r>
            <a:endParaRPr lang="en-US" sz="1200" dirty="0"/>
          </a:p>
          <a:p>
            <a:pPr lvl="1"/>
            <a:r>
              <a:rPr lang="en-US" sz="1200" b="1" dirty="0"/>
              <a:t>Logistic Regression</a:t>
            </a:r>
            <a:r>
              <a:rPr lang="en-US" sz="1200" dirty="0"/>
              <a:t>: Tested regularization strength (C), penalty type</a:t>
            </a:r>
          </a:p>
          <a:p>
            <a:pPr lvl="1"/>
            <a:r>
              <a:rPr lang="en-US" sz="1200" b="1" dirty="0"/>
              <a:t>SVM</a:t>
            </a:r>
            <a:r>
              <a:rPr lang="en-US" sz="1200" dirty="0"/>
              <a:t>: Tested 5 kernels, 5 C values, 5 gamma values (125 combinations)</a:t>
            </a:r>
          </a:p>
          <a:p>
            <a:pPr lvl="1"/>
            <a:r>
              <a:rPr lang="en-US" sz="1200" b="1" dirty="0"/>
              <a:t>Decision Tree</a:t>
            </a:r>
            <a:r>
              <a:rPr lang="en-US" sz="1200" dirty="0"/>
              <a:t>: Tested splitting criteria, max depth, pruning parameters</a:t>
            </a:r>
          </a:p>
          <a:p>
            <a:pPr lvl="1"/>
            <a:r>
              <a:rPr lang="en-US" sz="1200" b="1" dirty="0"/>
              <a:t>KNN</a:t>
            </a:r>
            <a:r>
              <a:rPr lang="en-US" sz="1200" dirty="0"/>
              <a:t>: Tested 1-10 neighbors, 4 algorithms, 2 distance metrics</a:t>
            </a:r>
          </a:p>
          <a:p>
            <a:r>
              <a:rPr lang="en-US" sz="1200" b="1" dirty="0"/>
              <a:t>4. Evaluation Strategy:	</a:t>
            </a:r>
            <a:endParaRPr lang="en-US" sz="1200" dirty="0"/>
          </a:p>
          <a:p>
            <a:pPr lvl="1"/>
            <a:r>
              <a:rPr lang="en-US" sz="1200" dirty="0"/>
              <a:t>Validation accuracy from cross-validation (training phase)</a:t>
            </a:r>
          </a:p>
          <a:p>
            <a:pPr lvl="1"/>
            <a:r>
              <a:rPr lang="en-US" sz="1200" dirty="0"/>
              <a:t>Test accuracy on unseen 18 samples (generalization)</a:t>
            </a:r>
          </a:p>
          <a:p>
            <a:pPr lvl="1"/>
            <a:r>
              <a:rPr lang="en-US" sz="1200" dirty="0"/>
              <a:t>Confusion matrices to analyze prediction errors</a:t>
            </a:r>
          </a:p>
          <a:p>
            <a:pPr lvl="1"/>
            <a:r>
              <a:rPr lang="en-US" sz="1200" dirty="0"/>
              <a:t>Identified false positive problem (predicting success when actually failed)</a:t>
            </a:r>
          </a:p>
          <a:p>
            <a:endParaRPr lang="en-US" sz="1300" b="1" dirty="0"/>
          </a:p>
          <a:p>
            <a:r>
              <a:rPr lang="en-US" sz="1200" b="1" dirty="0"/>
              <a:t>5. Model Selection:</a:t>
            </a:r>
            <a:endParaRPr lang="en-US" sz="1200" dirty="0"/>
          </a:p>
          <a:p>
            <a:pPr lvl="1"/>
            <a:r>
              <a:rPr lang="en-US" sz="1200" dirty="0"/>
              <a:t>Compared test accuracies across all 4 models</a:t>
            </a:r>
          </a:p>
          <a:p>
            <a:pPr lvl="1"/>
            <a:r>
              <a:rPr lang="en-US" sz="1200" dirty="0"/>
              <a:t>Decision Tree typically achieved best performance (~87-89%)</a:t>
            </a:r>
          </a:p>
          <a:p>
            <a:pPr lvl="1"/>
            <a:r>
              <a:rPr lang="en-US" sz="1200" dirty="0"/>
              <a:t>All models performed well (83-89% range)</a:t>
            </a:r>
          </a:p>
          <a:p>
            <a:pPr lvl="1"/>
            <a:r>
              <a:rPr lang="en-US" sz="1200" dirty="0"/>
              <a:t>Selected best model based on test set accuracy</a:t>
            </a:r>
          </a:p>
          <a:p>
            <a:r>
              <a:rPr lang="en-US" sz="1200" b="1" dirty="0"/>
              <a:t>Why This Approach:</a:t>
            </a:r>
            <a:endParaRPr lang="en-US" sz="1200" dirty="0"/>
          </a:p>
          <a:p>
            <a:pPr lvl="1"/>
            <a:r>
              <a:rPr lang="en-US" sz="1200" b="1" dirty="0" err="1"/>
              <a:t>GridSearchCV</a:t>
            </a:r>
            <a:r>
              <a:rPr lang="en-US" sz="1200" dirty="0"/>
              <a:t>: Automated exhaustive search prevents manual trial-and-error</a:t>
            </a:r>
          </a:p>
          <a:p>
            <a:pPr lvl="1"/>
            <a:r>
              <a:rPr lang="en-US" sz="1200" b="1" dirty="0"/>
              <a:t>10-Fold CV</a:t>
            </a:r>
            <a:r>
              <a:rPr lang="en-US" sz="1200" dirty="0"/>
              <a:t>: Robust validation reduces overfitting risk with small dataset</a:t>
            </a:r>
          </a:p>
          <a:p>
            <a:pPr lvl="1"/>
            <a:r>
              <a:rPr lang="en-US" sz="1200" b="1" dirty="0"/>
              <a:t>Multiple Algorithms</a:t>
            </a:r>
            <a:r>
              <a:rPr lang="en-US" sz="1200" dirty="0"/>
              <a:t>: Ensemble comparison ensures we don't miss optimal approach</a:t>
            </a:r>
          </a:p>
          <a:p>
            <a:pPr lvl="1"/>
            <a:r>
              <a:rPr lang="en-US" sz="1200" b="1" dirty="0"/>
              <a:t>Standardization</a:t>
            </a:r>
            <a:r>
              <a:rPr lang="en-US" sz="1200" dirty="0"/>
              <a:t>: Critical for distance-based models (SVM, KNN)</a:t>
            </a:r>
          </a:p>
          <a:p>
            <a:pPr lvl="1"/>
            <a:r>
              <a:rPr lang="en-US" sz="1200" b="1" dirty="0"/>
              <a:t>Confusion Matrix</a:t>
            </a:r>
            <a:r>
              <a:rPr lang="en-US" sz="1200" dirty="0"/>
              <a:t>: Reveals which type of errors models make (false positives costlier than false negatives in rocket landing prediction)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https://github.com/mnem0nic7/adsc/blob/main/07-SpaceX-Machine-Learning-Prediction-Part-5-v1.ipynb</a:t>
            </a:r>
            <a:endParaRPr lang="en-US" sz="1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3487538"/>
            <a:ext cx="10462054" cy="2647044"/>
          </a:xfrm>
          <a:prstGeom prst="rect">
            <a:avLst/>
          </a:prstGeom>
        </p:spPr>
        <p:txBody>
          <a:bodyPr numCol="2">
            <a:noAutofit/>
          </a:bodyPr>
          <a:lstStyle/>
          <a:p>
            <a:pPr marL="0" indent="0">
              <a:buNone/>
            </a:pPr>
            <a:r>
              <a:rPr lang="en-US" sz="1200" b="1" dirty="0"/>
              <a:t>CCAFS LC-40</a:t>
            </a:r>
            <a:r>
              <a:rPr lang="en-US" sz="1200" dirty="0"/>
              <a:t> (Cape Canaveral Air Force Station):</a:t>
            </a:r>
          </a:p>
          <a:p>
            <a:pPr marL="0" indent="0">
              <a:buNone/>
            </a:pPr>
            <a:r>
              <a:rPr lang="en-US" sz="1200" dirty="0"/>
              <a:t>Earliest launch site with flights starting from Flight #1</a:t>
            </a:r>
          </a:p>
          <a:p>
            <a:pPr marL="0" indent="0">
              <a:buNone/>
            </a:pPr>
            <a:r>
              <a:rPr lang="en-US" sz="1200" dirty="0"/>
              <a:t>Shows progression from early failures (red) to increasing success (green) as flight numbers increase</a:t>
            </a:r>
          </a:p>
          <a:p>
            <a:pPr marL="0" indent="0">
              <a:buNone/>
            </a:pPr>
            <a:r>
              <a:rPr lang="en-US" sz="1200" dirty="0"/>
              <a:t>Demonstrates clear learning curve - initial failures transitioning to consistent success around Flight 20-30</a:t>
            </a:r>
            <a:br>
              <a:rPr lang="en-US" sz="1200" dirty="0"/>
            </a:br>
            <a:endParaRPr lang="en-US" sz="1200" dirty="0"/>
          </a:p>
          <a:p>
            <a:pPr marL="0" indent="0">
              <a:buNone/>
            </a:pPr>
            <a:r>
              <a:rPr lang="en-US" sz="1200" b="1" dirty="0"/>
              <a:t>CCAFS SLC-40 </a:t>
            </a:r>
            <a:r>
              <a:rPr lang="en-US" sz="1200" dirty="0"/>
              <a:t>(Cape Canaveral Space Launch Complex):</a:t>
            </a:r>
          </a:p>
          <a:p>
            <a:pPr marL="0" indent="0">
              <a:buNone/>
            </a:pPr>
            <a:r>
              <a:rPr lang="en-US" sz="1200" dirty="0"/>
              <a:t>Shows mixed results initially, then improved success rate in later flights</a:t>
            </a:r>
          </a:p>
          <a:p>
            <a:pPr marL="0" indent="0">
              <a:buNone/>
            </a:pPr>
            <a:endParaRPr lang="en-US" sz="1200" b="1" dirty="0"/>
          </a:p>
          <a:p>
            <a:pPr marL="0" indent="0">
              <a:buNone/>
            </a:pPr>
            <a:r>
              <a:rPr lang="en-US" sz="1200" b="1" dirty="0"/>
              <a:t>KSC LC-39A</a:t>
            </a:r>
            <a:r>
              <a:rPr lang="en-US" sz="1200" dirty="0"/>
              <a:t> (Kennedy Space Center):</a:t>
            </a:r>
          </a:p>
          <a:p>
            <a:pPr marL="0" indent="0">
              <a:buNone/>
            </a:pPr>
            <a:r>
              <a:rPr lang="en-US" sz="1200" dirty="0"/>
              <a:t>Shows predominantly successful launches (mostly green markers)</a:t>
            </a:r>
          </a:p>
          <a:p>
            <a:pPr marL="0" indent="0">
              <a:buNone/>
            </a:pPr>
            <a:r>
              <a:rPr lang="en-US" sz="1200" b="1" dirty="0"/>
              <a:t>VAFB SLC-4E</a:t>
            </a:r>
            <a:r>
              <a:rPr lang="en-US" sz="1200" dirty="0"/>
              <a:t> (Vandenberg Air Force Base):</a:t>
            </a:r>
          </a:p>
          <a:p>
            <a:pPr marL="0" indent="0">
              <a:buNone/>
            </a:pPr>
            <a:r>
              <a:rPr lang="en-US" sz="1200" dirty="0"/>
              <a:t>Begins around Flight 10-15</a:t>
            </a:r>
          </a:p>
          <a:p>
            <a:pPr marL="0" indent="0">
              <a:buNone/>
            </a:pPr>
            <a:r>
              <a:rPr lang="en-US" sz="1200" dirty="0"/>
              <a:t>Scattered throughout flight numbers with mixed success</a:t>
            </a:r>
          </a:p>
          <a:p>
            <a:pPr marL="0" indent="0">
              <a:buNone/>
            </a:pPr>
            <a:r>
              <a:rPr lang="en-US" sz="1200" dirty="0"/>
              <a:t>Lower launch frequency compared to Florida sites</a:t>
            </a:r>
          </a:p>
          <a:p>
            <a:pPr marL="0" indent="0">
              <a:buNone/>
            </a:pPr>
            <a:br>
              <a:rPr lang="en-US" sz="1200" dirty="0"/>
            </a:br>
            <a:endParaRPr lang="en-US" sz="1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C6B96-F1A4-28CA-5CED-5BF69432B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66" y="1354822"/>
            <a:ext cx="10884061" cy="213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49441" y="3743827"/>
            <a:ext cx="10756738" cy="2137518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VAFB SLC-4E has a critical limitation</a:t>
            </a:r>
            <a:r>
              <a:rPr lang="en-US" dirty="0"/>
              <a:t> - no rockets launched with payloads &gt;10,000 kg (only up to ~9,600 kg)</a:t>
            </a:r>
          </a:p>
          <a:p>
            <a:r>
              <a:rPr lang="en-US" b="1" dirty="0"/>
              <a:t>Florida sites handle full payload range</a:t>
            </a:r>
            <a:r>
              <a:rPr lang="en-US" dirty="0"/>
              <a:t> - from light to heaviest payloads (up to 15,600 kg)</a:t>
            </a:r>
          </a:p>
          <a:p>
            <a:r>
              <a:rPr lang="en-US" b="1" dirty="0"/>
              <a:t>KSC LC-39A shows best performance</a:t>
            </a:r>
            <a:r>
              <a:rPr lang="en-US" dirty="0"/>
              <a:t> - highest success rate across all payload ranges</a:t>
            </a:r>
          </a:p>
          <a:p>
            <a:r>
              <a:rPr lang="en-US" b="1" dirty="0"/>
              <a:t>Heavy payloads are challenging</a:t>
            </a:r>
            <a:r>
              <a:rPr lang="en-US" dirty="0"/>
              <a:t> - payloads &gt;10,000 kg have more failures and make first-stage recovery difficult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FAEE11-ADFB-6B28-7E15-84F17949D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41" y="1354821"/>
            <a:ext cx="10756739" cy="238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13497"/>
            <a:ext cx="5813831" cy="5113713"/>
          </a:xfrm>
          <a:prstGeom prst="rect">
            <a:avLst/>
          </a:prstGeom>
        </p:spPr>
        <p:txBody>
          <a:bodyPr numCol="2">
            <a:normAutofit fontScale="40000" lnSpcReduction="20000"/>
          </a:bodyPr>
          <a:lstStyle/>
          <a:p>
            <a:pPr marL="0" indent="0">
              <a:buNone/>
            </a:pPr>
            <a:r>
              <a:rPr lang="en-US" b="1" dirty="0"/>
              <a:t>ES-L1</a:t>
            </a:r>
            <a:r>
              <a:rPr lang="en-US" dirty="0"/>
              <a:t> (Earth-Sun Lagrange Point 1): ~100% success rate</a:t>
            </a:r>
          </a:p>
          <a:p>
            <a:r>
              <a:rPr lang="en-US" dirty="0"/>
              <a:t>Deep space mission orbit</a:t>
            </a:r>
          </a:p>
          <a:p>
            <a:r>
              <a:rPr lang="en-US" dirty="0"/>
              <a:t>Very few launches, but all successful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GEO</a:t>
            </a:r>
            <a:r>
              <a:rPr lang="en-US" dirty="0"/>
              <a:t> (Geostationary Earth Orbit): ~100% success rate</a:t>
            </a:r>
          </a:p>
          <a:p>
            <a:r>
              <a:rPr lang="en-US" dirty="0"/>
              <a:t>High altitude orbit (35,786 km)</a:t>
            </a:r>
          </a:p>
          <a:p>
            <a:r>
              <a:rPr lang="en-US" dirty="0"/>
              <a:t>Fewer launches in dataset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HEO</a:t>
            </a:r>
            <a:r>
              <a:rPr lang="en-US" dirty="0"/>
              <a:t> (High Earth Orbit): ~100% success rate</a:t>
            </a:r>
          </a:p>
          <a:p>
            <a:r>
              <a:rPr lang="en-US" dirty="0"/>
              <a:t>Elliptical high-altitude orbit</a:t>
            </a:r>
          </a:p>
          <a:p>
            <a:r>
              <a:rPr lang="en-US" dirty="0"/>
              <a:t>Limited sample size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SSO</a:t>
            </a:r>
            <a:r>
              <a:rPr lang="en-US" dirty="0"/>
              <a:t> (Sun-Synchronous Orbit): ~100% success rate</a:t>
            </a:r>
          </a:p>
          <a:p>
            <a:r>
              <a:rPr lang="en-US" dirty="0"/>
              <a:t>Polar orbit passing over same point at same time daily</a:t>
            </a:r>
          </a:p>
          <a:p>
            <a:r>
              <a:rPr lang="en-US" dirty="0"/>
              <a:t>Ideal for Earth observation satellites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VLEO</a:t>
            </a:r>
            <a:r>
              <a:rPr lang="en-US" dirty="0"/>
              <a:t> (Very Low Earth Orbit): ~75% success rate</a:t>
            </a:r>
          </a:p>
          <a:p>
            <a:r>
              <a:rPr lang="en-US" dirty="0"/>
              <a:t>Altitude below 450 km</a:t>
            </a:r>
          </a:p>
          <a:p>
            <a:r>
              <a:rPr lang="en-US" dirty="0"/>
              <a:t>Moderate landing success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ISS</a:t>
            </a:r>
            <a:r>
              <a:rPr lang="en-US" dirty="0"/>
              <a:t> (International Space Station): ~67% success rate</a:t>
            </a:r>
          </a:p>
          <a:p>
            <a:r>
              <a:rPr lang="en-US" dirty="0"/>
              <a:t>Resupply missions to ISS at ~400 km altitude</a:t>
            </a:r>
          </a:p>
          <a:p>
            <a:r>
              <a:rPr lang="en-US" dirty="0"/>
              <a:t>Consistent mission profile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PO</a:t>
            </a:r>
            <a:r>
              <a:rPr lang="en-US" dirty="0"/>
              <a:t> (Polar Orbit): ~67% success rate</a:t>
            </a:r>
          </a:p>
          <a:p>
            <a:r>
              <a:rPr lang="en-US" dirty="0"/>
              <a:t>North-South orbit over poles</a:t>
            </a:r>
          </a:p>
          <a:p>
            <a:r>
              <a:rPr lang="en-US" dirty="0"/>
              <a:t>Launched from VAFB typically</a:t>
            </a:r>
          </a:p>
          <a:p>
            <a:r>
              <a:rPr lang="en-US" dirty="0"/>
              <a:t>Mixed landing outcomes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GTO</a:t>
            </a:r>
            <a:r>
              <a:rPr lang="en-US" dirty="0"/>
              <a:t> (Geostationary Transfer Orbit): ~50% success rate</a:t>
            </a:r>
          </a:p>
          <a:p>
            <a:r>
              <a:rPr lang="en-US" dirty="0"/>
              <a:t>Most challenging orbit for landing</a:t>
            </a:r>
          </a:p>
          <a:p>
            <a:r>
              <a:rPr lang="en-US" dirty="0"/>
              <a:t>Highest velocity at separation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LEO</a:t>
            </a:r>
            <a:r>
              <a:rPr lang="en-US" dirty="0"/>
              <a:t> (Low Earth Orbit): ~60% success rate</a:t>
            </a:r>
          </a:p>
          <a:p>
            <a:r>
              <a:rPr lang="en-US" dirty="0"/>
              <a:t>   Large sample size shows realistic success rate</a:t>
            </a:r>
          </a:p>
          <a:p>
            <a:r>
              <a:rPr lang="en-US" dirty="0"/>
              <a:t>   Earlier missions had more failures, later ones improved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MEO</a:t>
            </a:r>
            <a:r>
              <a:rPr lang="en-US" dirty="0"/>
              <a:t> (Medium Earth Orbit): Variable success rate</a:t>
            </a:r>
          </a:p>
          <a:p>
            <a:r>
              <a:rPr lang="en-US" dirty="0"/>
              <a:t>    - Between LEO and GEO (2,000-35,786 km)</a:t>
            </a:r>
          </a:p>
          <a:p>
            <a:r>
              <a:rPr lang="en-US" dirty="0"/>
              <a:t>    - Limited launches in dataset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DC6785-4DA9-948B-0278-FCE61E0E6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842" y="1313498"/>
            <a:ext cx="4701769" cy="38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3688710"/>
            <a:ext cx="10515600" cy="219263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LEO shows clear learning curve</a:t>
            </a:r>
            <a:r>
              <a:rPr lang="en-US" dirty="0"/>
              <a:t> - Early failures transitioning to consistent success as flight numbers increase. Experience directly improves LEO landing success.</a:t>
            </a:r>
          </a:p>
          <a:p>
            <a:r>
              <a:rPr lang="en-US" b="1" dirty="0"/>
              <a:t>GTO shows no learning pattern</a:t>
            </a:r>
            <a:r>
              <a:rPr lang="en-US" dirty="0"/>
              <a:t> - Mixed failures and successes throughout all flight numbers, even in late flights (60+). The inherent physical challenges (high energy, velocity) mean experience doesn't significantly help.</a:t>
            </a:r>
          </a:p>
          <a:p>
            <a:r>
              <a:rPr lang="en-US" b="1" dirty="0"/>
              <a:t>Specialized orbits (GEO, SSO, HEO, ES-L1)</a:t>
            </a:r>
            <a:r>
              <a:rPr lang="en-US" dirty="0"/>
              <a:t> - Only attempted in later flights (50+) after technology matured, showing nearly all successes.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A317B8-9582-3387-3BA0-E01D6DF2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295887"/>
            <a:ext cx="10515601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3677556"/>
            <a:ext cx="10651977" cy="2191431"/>
          </a:xfrm>
          <a:prstGeom prst="rect">
            <a:avLst/>
          </a:prstGeom>
        </p:spPr>
        <p:txBody>
          <a:bodyPr numCol="2">
            <a:normAutofit fontScale="47500" lnSpcReduction="20000"/>
          </a:bodyPr>
          <a:lstStyle/>
          <a:p>
            <a:pPr marL="0" indent="0">
              <a:buNone/>
            </a:pPr>
            <a:r>
              <a:rPr lang="en-US" b="1" dirty="0"/>
              <a:t>Main Patterns:</a:t>
            </a:r>
            <a:endParaRPr lang="en-US" dirty="0"/>
          </a:p>
          <a:p>
            <a:r>
              <a:rPr lang="en-US" b="1" dirty="0"/>
              <a:t>LEO (Low Earth Orbit)</a:t>
            </a:r>
            <a:r>
              <a:rPr lang="en-US" dirty="0"/>
              <a:t> - Most versatile, handles 500-15,600 kg with good success rates across the range</a:t>
            </a:r>
          </a:p>
          <a:p>
            <a:r>
              <a:rPr lang="en-US" b="1" dirty="0"/>
              <a:t>GTO (Geostationary Transfer Orbit)</a:t>
            </a:r>
            <a:r>
              <a:rPr lang="en-US" dirty="0"/>
              <a:t> - Shows </a:t>
            </a:r>
            <a:r>
              <a:rPr lang="en-US" b="1" dirty="0"/>
              <a:t>no clear payload-success correlation</a:t>
            </a:r>
            <a:r>
              <a:rPr lang="en-US" dirty="0"/>
              <a:t>. Even lighter payloads fail because the orbit's high energy requirements dominate over payload considerations.</a:t>
            </a:r>
          </a:p>
          <a:p>
            <a:r>
              <a:rPr lang="en-US" b="1" dirty="0"/>
              <a:t>ISS, Polar, SSO</a:t>
            </a:r>
            <a:r>
              <a:rPr lang="en-US" dirty="0"/>
              <a:t> - Excel with lighter-to-medium payloads (500-6,000 kg) with predominantly successful landings</a:t>
            </a:r>
          </a:p>
          <a:p>
            <a:r>
              <a:rPr lang="en-US" b="1" dirty="0"/>
              <a:t>Specialized high orbits (GEO, HEO, ES-L1)</a:t>
            </a:r>
            <a:r>
              <a:rPr lang="en-US" dirty="0"/>
              <a:t> - Focus on lighter payloads with near-perfect success</a:t>
            </a:r>
          </a:p>
          <a:p>
            <a:pPr marL="0" indent="0">
              <a:buNone/>
            </a:pPr>
            <a:r>
              <a:rPr lang="en-US" b="1" dirty="0"/>
              <a:t>Critical Insights:</a:t>
            </a:r>
            <a:endParaRPr lang="en-US" dirty="0"/>
          </a:p>
          <a:p>
            <a:r>
              <a:rPr lang="en-US" b="1" dirty="0"/>
              <a:t>Orbit type matters more than payload for GTO</a:t>
            </a:r>
            <a:r>
              <a:rPr lang="en-US" dirty="0"/>
              <a:t> - physical constraints make it challenging regardless of weight</a:t>
            </a:r>
          </a:p>
          <a:p>
            <a:r>
              <a:rPr lang="en-US" b="1" dirty="0"/>
              <a:t>Heavy payload threshold &gt;10,000 kg</a:t>
            </a:r>
            <a:r>
              <a:rPr lang="en-US" dirty="0"/>
              <a:t> - increases difficulty across most orbits</a:t>
            </a:r>
          </a:p>
          <a:p>
            <a:r>
              <a:rPr lang="en-US" b="1" dirty="0"/>
              <a:t>Optimal combinations</a:t>
            </a:r>
            <a:r>
              <a:rPr lang="en-US" dirty="0"/>
              <a:t>: Medium payloads (2,000-8,000 kg) to LEO, ISS, or Polar orbits yield highest success</a:t>
            </a:r>
          </a:p>
          <a:p>
            <a:r>
              <a:rPr lang="en-US" b="1" dirty="0"/>
              <a:t>LEO is most forgiving</a:t>
            </a:r>
            <a:r>
              <a:rPr lang="en-US" dirty="0"/>
              <a:t> - successful across widest payload spectrum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65CFE0-EC43-9440-6B8E-964368052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84735"/>
            <a:ext cx="10651978" cy="23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04925"/>
            <a:ext cx="6468623" cy="457642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b="1" dirty="0"/>
              <a:t>2010-2013</a:t>
            </a:r>
            <a:r>
              <a:rPr lang="en-US" dirty="0"/>
              <a:t>: Experimental phase with &lt;40% success</a:t>
            </a:r>
          </a:p>
          <a:p>
            <a:r>
              <a:rPr lang="en-US" b="1" dirty="0"/>
              <a:t>2015</a:t>
            </a:r>
            <a:r>
              <a:rPr lang="en-US" dirty="0"/>
              <a:t>: Critical breakthrough year (~60%) with first successful land landing</a:t>
            </a:r>
          </a:p>
          <a:p>
            <a:r>
              <a:rPr lang="en-US" b="1" dirty="0"/>
              <a:t>2016-2017</a:t>
            </a:r>
            <a:r>
              <a:rPr lang="en-US" dirty="0"/>
              <a:t>: Operational maturity reaching 85-95% success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A2622F-04FE-18E1-3854-FD856F386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634" y="1304925"/>
            <a:ext cx="4183355" cy="321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170407"/>
            <a:ext cx="10687962" cy="300655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Launch Sites from the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F71C11-A676-73E8-7330-E72DEB41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93" y="1309798"/>
            <a:ext cx="10651979" cy="186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2765503"/>
            <a:ext cx="10969144" cy="34114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Query to get 5 records where launch sites begin with 'CCA’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spacex_df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spacex_df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['Launch Site'].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str.startswith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('CCA')].head(5)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4D3BD-DB98-5120-2FFE-E3651142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49" y="1344534"/>
            <a:ext cx="11336405" cy="142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649E1E-B8D7-5A38-1726-A09D8A24A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43" y="1382751"/>
            <a:ext cx="10573828" cy="40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5698A1-43EF-2EF1-2EB6-518F5E3E0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325704"/>
            <a:ext cx="10635931" cy="37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98BC-6B49-AF7F-7AA7-9A137DCF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24621"/>
            <a:ext cx="9006467" cy="522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578734" y="1273215"/>
            <a:ext cx="11053823" cy="5310465"/>
          </a:xfrm>
          <a:prstGeom prst="rect">
            <a:avLst/>
          </a:prstGeom>
        </p:spPr>
        <p:txBody>
          <a:bodyPr lIns="91440" tIns="45720" rIns="91440" bIns="45720" numCol="2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Geospatial Analysis: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Maps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Proximity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clustering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Feature Engineering: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One-hot encoding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Binary classification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Evaluation: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Train-test Split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Cross-validation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Accuracy scores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matrices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comparison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1F2DB-AB22-6D72-53CE-25F9C3B43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98" y="1293274"/>
            <a:ext cx="7872301" cy="536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B898B-BCD6-1D6D-7447-D76027D5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033" y="1329532"/>
            <a:ext cx="7742357" cy="552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28C267-E6FA-A5C5-014F-972546E1C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19349"/>
            <a:ext cx="10515600" cy="478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35407-E608-A1E5-FC52-300E56FC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358438"/>
            <a:ext cx="10326541" cy="486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72509F-2CFB-5482-FBD5-9B360A20B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225500"/>
            <a:ext cx="5382376" cy="54177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BF8219-E810-8272-DA78-038E92662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223" y="1357672"/>
            <a:ext cx="5382376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3802565"/>
            <a:ext cx="9745589" cy="237439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sites are primarily in the Southern US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251CD8-F98B-10C6-7C6A-C0A4780BB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15" y="1368860"/>
            <a:ext cx="6468378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4008407"/>
            <a:ext cx="9745589" cy="216855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Map with successes and failures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by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C1C238-209D-9735-34BE-C97F20373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605" y="1328683"/>
            <a:ext cx="6392167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18E4D1-B5D7-2C74-37AB-AE8DB970D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11CF1-303F-BAAA-1581-EC13FA885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B139DBA-8022-BBE8-5C5E-42E7D77DF003}"/>
              </a:ext>
            </a:extLst>
          </p:cNvPr>
          <p:cNvSpPr txBox="1">
            <a:spLocks/>
          </p:cNvSpPr>
          <p:nvPr/>
        </p:nvSpPr>
        <p:spPr>
          <a:xfrm>
            <a:off x="958903" y="1503680"/>
            <a:ext cx="10326708" cy="5080000"/>
          </a:xfrm>
          <a:prstGeom prst="rect">
            <a:avLst/>
          </a:prstGeom>
        </p:spPr>
        <p:txBody>
          <a:bodyPr lIns="91440" tIns="45720" rIns="91440" bIns="45720" numCol="1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3600" dirty="0">
                <a:solidFill>
                  <a:schemeClr val="tx1"/>
                </a:solidFill>
                <a:latin typeface="Abadi" panose="020B0604020104020204" pitchFamily="34" charset="0"/>
              </a:rPr>
              <a:t>Summary of All Results</a:t>
            </a:r>
          </a:p>
          <a:p>
            <a:r>
              <a:rPr lang="en-US" b="1" dirty="0">
                <a:solidFill>
                  <a:schemeClr val="tx1"/>
                </a:solidFill>
              </a:rPr>
              <a:t>SpaceX achieved a remarkable improvement</a:t>
            </a:r>
            <a:r>
              <a:rPr lang="en-US" dirty="0">
                <a:solidFill>
                  <a:schemeClr val="tx1"/>
                </a:solidFill>
              </a:rPr>
              <a:t> from 40% to 80+ % success rate in 4 years</a:t>
            </a:r>
          </a:p>
          <a:p>
            <a:r>
              <a:rPr lang="en-US" b="1" dirty="0">
                <a:solidFill>
                  <a:schemeClr val="tx1"/>
                </a:solidFill>
              </a:rPr>
              <a:t>Machine learning models reliably predict</a:t>
            </a:r>
            <a:r>
              <a:rPr lang="en-US" dirty="0">
                <a:solidFill>
                  <a:schemeClr val="tx1"/>
                </a:solidFill>
              </a:rPr>
              <a:t> landing outcomes with 83-89% accuracy</a:t>
            </a:r>
          </a:p>
          <a:p>
            <a:r>
              <a:rPr lang="en-US" b="1" dirty="0">
                <a:solidFill>
                  <a:schemeClr val="tx1"/>
                </a:solidFill>
              </a:rPr>
              <a:t>Key success factors identified</a:t>
            </a:r>
            <a:r>
              <a:rPr lang="en-US" dirty="0">
                <a:solidFill>
                  <a:schemeClr val="tx1"/>
                </a:solidFill>
              </a:rPr>
              <a:t>: Flight experience, lighter payloads, LEO/ISS orbits, Block 5 boosters</a:t>
            </a:r>
          </a:p>
          <a:p>
            <a:r>
              <a:rPr lang="en-US" b="1" dirty="0">
                <a:solidFill>
                  <a:schemeClr val="tx1"/>
                </a:solidFill>
              </a:rPr>
              <a:t>Cost prediction enabled</a:t>
            </a:r>
            <a:r>
              <a:rPr lang="en-US" dirty="0">
                <a:solidFill>
                  <a:schemeClr val="tx1"/>
                </a:solidFill>
              </a:rPr>
              <a:t>: Competitors can estimate SpaceX's cost advantage</a:t>
            </a:r>
          </a:p>
          <a:p>
            <a:r>
              <a:rPr lang="en-US" b="1" dirty="0">
                <a:solidFill>
                  <a:schemeClr val="tx1"/>
                </a:solidFill>
              </a:rPr>
              <a:t>Reusability economics validated</a:t>
            </a:r>
            <a:r>
              <a:rPr lang="en-US" dirty="0">
                <a:solidFill>
                  <a:schemeClr val="tx1"/>
                </a:solidFill>
              </a:rPr>
              <a:t>: First-stage recovery drives 60% cost reduction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EAA9B85-70E0-8CC7-4BD4-7FEA379F102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4929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5675971"/>
            <a:ext cx="9745589" cy="95900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Launches by Location</a:t>
            </a:r>
          </a:p>
        </p:txBody>
      </p:sp>
      <p:pic>
        <p:nvPicPr>
          <p:cNvPr id="7" name="Picture 6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26363392-011B-BC99-7F7D-7F5D05C99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1285875"/>
            <a:ext cx="11001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KSC LC-39A – Site with most Successful Launches</a:t>
            </a:r>
          </a:p>
        </p:txBody>
      </p:sp>
      <p:pic>
        <p:nvPicPr>
          <p:cNvPr id="4" name="Picture 3" descr="A blue and red pie chart&#10;&#10;AI-generated content may be incorrect.">
            <a:extLst>
              <a:ext uri="{FF2B5EF4-FFF2-40B4-BE49-F238E27FC236}">
                <a16:creationId xmlns:a16="http://schemas.microsoft.com/office/drawing/2014/main" id="{6D0D9377-667F-FC54-7E00-08A61C6B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7" y="1285875"/>
            <a:ext cx="11001375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839629"/>
            <a:ext cx="10414662" cy="13373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FT has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 has the lowest Success Rate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 Payload and Success</a:t>
            </a:r>
          </a:p>
        </p:txBody>
      </p:sp>
      <p:pic>
        <p:nvPicPr>
          <p:cNvPr id="4" name="Picture 3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6500F3A2-2673-429A-11B4-5B949E34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160" y="1285875"/>
            <a:ext cx="9121302" cy="355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669C50-26F4-C110-AFB6-9660D2318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766" y="1388931"/>
            <a:ext cx="8129819" cy="484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84122"/>
            <a:ext cx="5467350" cy="448486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Negatives (TN): 3 - Correctly predicted failures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Positives (FP): 3 - Incorrectly predicted success (actual failures)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False Negatives (FN): 0 - No missed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True Positives (TP): 12 - Correctly predicted successes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8D186-2753-8F0C-2070-50B4B027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61" y="1384122"/>
            <a:ext cx="504825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349298"/>
            <a:ext cx="10687961" cy="4877094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Model Performance</a:t>
            </a:r>
            <a:r>
              <a:rPr lang="en-US" dirty="0"/>
              <a:t> - 83.33% accuracy with Logistic Regression recommended</a:t>
            </a:r>
          </a:p>
          <a:p>
            <a:r>
              <a:rPr lang="en-US" b="1" dirty="0"/>
              <a:t>Overall Success Rate</a:t>
            </a:r>
            <a:r>
              <a:rPr lang="en-US" dirty="0"/>
              <a:t> - 66.67% reusability demonstrating mature technology</a:t>
            </a:r>
          </a:p>
          <a:p>
            <a:r>
              <a:rPr lang="en-US" b="1" dirty="0"/>
              <a:t>Landing Methods</a:t>
            </a:r>
            <a:r>
              <a:rPr lang="en-US" dirty="0"/>
              <a:t> - Drone ships dominate (68%) for operational flexibility</a:t>
            </a:r>
          </a:p>
          <a:p>
            <a:r>
              <a:rPr lang="en-US" b="1" dirty="0"/>
              <a:t>Model Strengths/Weaknesses</a:t>
            </a:r>
            <a:r>
              <a:rPr lang="en-US" dirty="0"/>
              <a:t> - Perfect recall but some false positive bias</a:t>
            </a:r>
          </a:p>
          <a:p>
            <a:r>
              <a:rPr lang="en-US" b="1" dirty="0"/>
              <a:t>Historical Evolution</a:t>
            </a:r>
            <a:r>
              <a:rPr lang="en-US" dirty="0"/>
              <a:t> - Technology maturation from 39% to 80%+ success</a:t>
            </a:r>
          </a:p>
          <a:p>
            <a:r>
              <a:rPr lang="en-US" b="1" dirty="0"/>
              <a:t>Payload Correlation</a:t>
            </a:r>
            <a:r>
              <a:rPr lang="en-US" dirty="0"/>
              <a:t> - Heavy payloads require drone ships, optimal range 4-6 tons</a:t>
            </a:r>
          </a:p>
          <a:p>
            <a:r>
              <a:rPr lang="en-US" b="1" dirty="0"/>
              <a:t>NASA Integration</a:t>
            </a:r>
            <a:r>
              <a:rPr lang="en-US" dirty="0"/>
              <a:t> - 22 missions from KSC with 167+ tons delivered</a:t>
            </a:r>
          </a:p>
          <a:p>
            <a:r>
              <a:rPr lang="en-US" b="1" dirty="0"/>
              <a:t>Business Impact</a:t>
            </a:r>
            <a:r>
              <a:rPr lang="en-US" dirty="0"/>
              <a:t> - Enables competitive cost analysis for alternate launch providers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Notebooks, code and work product can be found here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https://github.com/mnem0nic7/adsc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261641"/>
            <a:ext cx="10629903" cy="47639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Business Problem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</a:rPr>
              <a:t>SpaceX advertises Falcon 9 launches at $62 million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 — competitors charge upward of </a:t>
            </a:r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</a:rPr>
              <a:t>$165 million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 per launch. The cost savings is due to </a:t>
            </a:r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</a:rPr>
              <a:t>SpaceX's ability to reuse the first stage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 of the rocket.</a:t>
            </a:r>
          </a:p>
          <a:p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Project Objective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</a:rPr>
              <a:t>Predict if the Falcon 9 first stage will successfully land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 to determine the actual cost of a launch. This enables competing companies to bid against SpaceX more effectively.</a:t>
            </a:r>
          </a:p>
          <a:p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Why This Matters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</a:rPr>
              <a:t>First-stage reusability = 60% cost reduction</a:t>
            </a:r>
            <a:endParaRPr lang="en-US" sz="14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Successful landing → $62M launch cost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Failed landing → $165M launch cost (new rocket required)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Accurate predictions enable competitive pricing strategies</a:t>
            </a:r>
          </a:p>
          <a:p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The Challenge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Most </a:t>
            </a:r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</a:rPr>
              <a:t>unsuccessful landings are intentional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 — SpaceX performs controlled ocean landings when recovery isn't feasible. However, distinguishing between </a:t>
            </a:r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</a:rPr>
              <a:t>recoverable vs non-recoverable missions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 requires analyzing:</a:t>
            </a:r>
          </a:p>
          <a:p>
            <a:r>
              <a:rPr lang="en-US" sz="1800" b="1" dirty="0">
                <a:solidFill>
                  <a:schemeClr val="tx1"/>
                </a:solidFill>
                <a:latin typeface="Abadi" panose="020B0604020104020204" pitchFamily="34" charset="0"/>
              </a:rPr>
              <a:t>Success Criteria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Build a </a:t>
            </a:r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</a:rPr>
              <a:t>machine learning model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 that predicts first-stage landing outcomes with </a:t>
            </a:r>
            <a:r>
              <a:rPr lang="en-US" sz="1400" b="1" dirty="0">
                <a:solidFill>
                  <a:schemeClr val="tx1"/>
                </a:solidFill>
                <a:latin typeface="Abadi" panose="020B0604020104020204" pitchFamily="34" charset="0"/>
              </a:rPr>
              <a:t>&gt;80% accuracy</a:t>
            </a:r>
            <a:r>
              <a:rPr lang="en-US" sz="1400" dirty="0">
                <a:solidFill>
                  <a:schemeClr val="tx1"/>
                </a:solidFill>
                <a:latin typeface="Abadi" panose="020B0604020104020204" pitchFamily="34" charset="0"/>
              </a:rPr>
              <a:t> using flight parameters available before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4430DB-442E-DC7B-51E2-6AD1DEB1D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BCB121-E708-5613-944F-66CC1975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C6C906C-D70C-EC47-050B-10F7B2498981}"/>
              </a:ext>
            </a:extLst>
          </p:cNvPr>
          <p:cNvSpPr txBox="1">
            <a:spLocks/>
          </p:cNvSpPr>
          <p:nvPr/>
        </p:nvSpPr>
        <p:spPr>
          <a:xfrm>
            <a:off x="770011" y="124513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/>
            <a:r>
              <a:rPr lang="en-US" sz="4200" b="1" dirty="0">
                <a:solidFill>
                  <a:schemeClr val="tx1"/>
                </a:solidFill>
                <a:latin typeface="Abadi" panose="020B0604020104020204" pitchFamily="34" charset="0"/>
              </a:rPr>
              <a:t>Data Source 1: SpaceX REST API</a:t>
            </a:r>
            <a:endParaRPr lang="en-US" sz="4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70000"/>
              </a:lnSpc>
            </a:pPr>
            <a:r>
              <a:rPr lang="en-US" sz="4200" b="1" dirty="0">
                <a:solidFill>
                  <a:schemeClr val="tx1"/>
                </a:solidFill>
                <a:latin typeface="Abadi" panose="020B0604020104020204" pitchFamily="34" charset="0"/>
              </a:rPr>
              <a:t>Data Source 2: Wikipedia Web Scraping</a:t>
            </a:r>
            <a:endParaRPr lang="en-US" sz="42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70000"/>
              </a:lnSpc>
            </a:pPr>
            <a:r>
              <a:rPr lang="en-US" sz="3800" b="1" dirty="0">
                <a:solidFill>
                  <a:schemeClr val="tx1"/>
                </a:solidFill>
                <a:latin typeface="Abadi" panose="020B0604020104020204" pitchFamily="34" charset="0"/>
              </a:rPr>
              <a:t>Checked for missing values</a:t>
            </a:r>
          </a:p>
          <a:p>
            <a:pPr lvl="1">
              <a:lnSpc>
                <a:spcPct val="170000"/>
              </a:lnSpc>
            </a:pPr>
            <a:r>
              <a:rPr lang="en-US" sz="3800" b="1" dirty="0">
                <a:solidFill>
                  <a:schemeClr val="tx1"/>
                </a:solidFill>
                <a:latin typeface="Abadi" panose="020B0604020104020204" pitchFamily="34" charset="0"/>
              </a:rPr>
              <a:t>Verified data types</a:t>
            </a:r>
            <a:endParaRPr lang="en-US" sz="3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70000"/>
              </a:lnSpc>
            </a:pPr>
            <a:r>
              <a:rPr lang="en-US" sz="3800" b="1" dirty="0">
                <a:solidFill>
                  <a:schemeClr val="tx1"/>
                </a:solidFill>
                <a:latin typeface="Abadi" panose="020B0604020104020204" pitchFamily="34" charset="0"/>
              </a:rPr>
              <a:t>Analyzed landing outcomes</a:t>
            </a:r>
          </a:p>
          <a:p>
            <a:pPr lvl="1">
              <a:lnSpc>
                <a:spcPct val="170000"/>
              </a:lnSpc>
            </a:pPr>
            <a:r>
              <a:rPr lang="en-US" sz="3800" b="1" dirty="0">
                <a:solidFill>
                  <a:schemeClr val="tx1"/>
                </a:solidFill>
                <a:latin typeface="Abadi" panose="020B0604020104020204" pitchFamily="34" charset="0"/>
              </a:rPr>
              <a:t>Created binary classification variable</a:t>
            </a:r>
            <a:endParaRPr lang="en-US" sz="38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8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4D208F5-7121-AAB6-2F55-8717EEA9065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01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34028" y="1349314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tx1"/>
                </a:solidFill>
                <a:latin typeface="Abadi" panose="020B0604020104020204" pitchFamily="34" charset="0"/>
              </a:rPr>
              <a:t>Feature Engineering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One-hot encoded categorical variables: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Orbit (GTO, LEO, ISS, etc.)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 err="1">
                <a:solidFill>
                  <a:schemeClr val="tx1"/>
                </a:solidFill>
                <a:latin typeface="Abadi" panose="020B0604020104020204" pitchFamily="34" charset="0"/>
              </a:rPr>
              <a:t>LaunchSite</a:t>
            </a:r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 (CCAFS LC-40, KSC LC-39A, VAFB SLC-4E)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 err="1">
                <a:solidFill>
                  <a:schemeClr val="tx1"/>
                </a:solidFill>
                <a:latin typeface="Abadi" panose="020B0604020104020204" pitchFamily="34" charset="0"/>
              </a:rPr>
              <a:t>LandingPad</a:t>
            </a:r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 (ASDS, RTLS identifiers)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Standardized numeric features using </a:t>
            </a:r>
            <a:r>
              <a:rPr lang="en-US" sz="1600" b="1" dirty="0" err="1">
                <a:solidFill>
                  <a:schemeClr val="tx1"/>
                </a:solidFill>
                <a:latin typeface="Abadi" panose="020B0604020104020204" pitchFamily="34" charset="0"/>
              </a:rPr>
              <a:t>StandardScaler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Expanded from 12 to 80+ features after encoding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Cast all values to float64 for ML compatibility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Abadi" panose="020B0604020104020204" pitchFamily="34" charset="0"/>
              </a:rPr>
              <a:t>Data Preparation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Split dataset: 80% training (72 samples), 20% testing (18 samples)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Applied </a:t>
            </a:r>
            <a:r>
              <a:rPr lang="en-US" sz="1600" b="1" dirty="0" err="1">
                <a:solidFill>
                  <a:schemeClr val="tx1"/>
                </a:solidFill>
                <a:latin typeface="Abadi" panose="020B0604020104020204" pitchFamily="34" charset="0"/>
              </a:rPr>
              <a:t>StandardScaler</a:t>
            </a:r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 transformation to normalize feature ranges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Set </a:t>
            </a:r>
            <a:r>
              <a:rPr lang="en-US" sz="1600" b="1" dirty="0" err="1">
                <a:solidFill>
                  <a:schemeClr val="tx1"/>
                </a:solidFill>
                <a:latin typeface="Abadi" panose="020B0604020104020204" pitchFamily="34" charset="0"/>
              </a:rPr>
              <a:t>random_state</a:t>
            </a:r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=2 for reproducibility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Created feature matrix (X) and target vector (Y)**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Abadi" panose="020B0604020104020204" pitchFamily="34" charset="0"/>
              </a:rPr>
              <a:t>Result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Clean, normalized dataset ready for machine learning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No missing values in critical fields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lvl="1"/>
            <a:r>
              <a:rPr lang="en-US" sz="1600" b="1" dirty="0">
                <a:solidFill>
                  <a:schemeClr val="tx1"/>
                </a:solidFill>
                <a:latin typeface="Abadi" panose="020B0604020104020204" pitchFamily="34" charset="0"/>
              </a:rPr>
              <a:t>Balanced representation of successful/unsuccessful landings</a:t>
            </a:r>
            <a:endParaRPr lang="en-US" sz="16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</TotalTime>
  <Words>2927</Words>
  <Application>Microsoft Office PowerPoint</Application>
  <PresentationFormat>Widescreen</PresentationFormat>
  <Paragraphs>381</Paragraphs>
  <Slides>48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Grant Allison</cp:lastModifiedBy>
  <cp:revision>200</cp:revision>
  <dcterms:created xsi:type="dcterms:W3CDTF">2021-04-29T18:58:34Z</dcterms:created>
  <dcterms:modified xsi:type="dcterms:W3CDTF">2025-11-20T16:01:52Z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